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3"/>
  </p:notesMasterIdLst>
  <p:sldIdLst>
    <p:sldId id="256" r:id="rId2"/>
    <p:sldId id="327" r:id="rId3"/>
    <p:sldId id="328" r:id="rId4"/>
    <p:sldId id="299" r:id="rId5"/>
    <p:sldId id="294" r:id="rId6"/>
    <p:sldId id="316" r:id="rId7"/>
    <p:sldId id="315" r:id="rId8"/>
    <p:sldId id="317" r:id="rId9"/>
    <p:sldId id="323" r:id="rId10"/>
    <p:sldId id="318" r:id="rId11"/>
    <p:sldId id="300" r:id="rId12"/>
    <p:sldId id="301" r:id="rId13"/>
    <p:sldId id="303" r:id="rId14"/>
    <p:sldId id="306" r:id="rId15"/>
    <p:sldId id="312" r:id="rId16"/>
    <p:sldId id="291" r:id="rId17"/>
    <p:sldId id="309" r:id="rId18"/>
    <p:sldId id="325" r:id="rId19"/>
    <p:sldId id="320" r:id="rId20"/>
    <p:sldId id="284" r:id="rId21"/>
    <p:sldId id="321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742" autoAdjust="0"/>
    <p:restoredTop sz="81344" autoAdjust="0"/>
  </p:normalViewPr>
  <p:slideViewPr>
    <p:cSldViewPr snapToGrid="0">
      <p:cViewPr varScale="1">
        <p:scale>
          <a:sx n="132" d="100"/>
          <a:sy n="132" d="100"/>
        </p:scale>
        <p:origin x="184" y="17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6DBF41-98D5-4B29-8B81-B31614D19ACC}" type="datetimeFigureOut">
              <a:rPr lang="en-US" smtClean="0"/>
              <a:t>8/27/24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4F40D4-862D-491C-85E3-1A34EFA2BD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7530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YMWV – Your Mileage </a:t>
            </a:r>
            <a:r>
              <a:rPr lang="en-US" i="1" noProof="0" dirty="0"/>
              <a:t>Will</a:t>
            </a:r>
            <a:r>
              <a:rPr lang="en-US" noProof="0" dirty="0"/>
              <a:t> Vary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Screenshot source: https://</a:t>
            </a:r>
            <a:r>
              <a:rPr lang="en-US" dirty="0" err="1"/>
              <a:t>www.linkedin.com</a:t>
            </a:r>
            <a:r>
              <a:rPr lang="en-US" dirty="0"/>
              <a:t>/posts/dcdietrich_newjob-activity-7100128322063343616-mBmN/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6831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Also mention how asking the student about the </a:t>
            </a:r>
            <a:r>
              <a:rPr lang="en-US" i="1" dirty="0"/>
              <a:t>Galen Framework</a:t>
            </a:r>
            <a:r>
              <a:rPr lang="en-US" dirty="0"/>
              <a:t> was interpreted as an ask to evaluate it.</a:t>
            </a:r>
          </a:p>
          <a:p>
            <a:r>
              <a:rPr lang="en-US" dirty="0"/>
              <a:t>And also mention the story about someone from the hardware team remembering me talking about “having the team’s back”.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2345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External developer for a year (at €90/h): €172,800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4443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9597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0818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Sensors and Actuators</a:t>
            </a:r>
          </a:p>
          <a:p>
            <a:endParaRPr lang="en-US" dirty="0"/>
          </a:p>
          <a:p>
            <a:r>
              <a:rPr lang="en-US" dirty="0"/>
              <a:t>HBR's 10 Must Reads for New Managers (https://</a:t>
            </a:r>
            <a:r>
              <a:rPr lang="en-US" dirty="0" err="1"/>
              <a:t>store.hbr.org</a:t>
            </a:r>
            <a:r>
              <a:rPr lang="en-US" dirty="0"/>
              <a:t>/product/hbr-s-10-must-reads-for-new-managers-with-bonus-article-how-managers-become-leaders-by-michael-d-watkins/10134)</a:t>
            </a:r>
          </a:p>
          <a:p>
            <a:r>
              <a:rPr lang="en-US" dirty="0"/>
              <a:t>The Manager's Path (https://</a:t>
            </a:r>
            <a:r>
              <a:rPr lang="en-US" dirty="0" err="1"/>
              <a:t>www.oreilly.com</a:t>
            </a:r>
            <a:r>
              <a:rPr lang="en-US" dirty="0"/>
              <a:t>/library/view/the-managers-path/9781491973882/)</a:t>
            </a:r>
          </a:p>
          <a:p>
            <a:r>
              <a:rPr lang="en-US" dirty="0"/>
              <a:t>SPS-</a:t>
            </a:r>
            <a:r>
              <a:rPr lang="en-US" dirty="0" err="1"/>
              <a:t>Programmierung</a:t>
            </a:r>
            <a:r>
              <a:rPr lang="en-US" dirty="0"/>
              <a:t> </a:t>
            </a:r>
            <a:r>
              <a:rPr lang="en-US" dirty="0" err="1"/>
              <a:t>mit</a:t>
            </a:r>
            <a:r>
              <a:rPr lang="en-US" dirty="0"/>
              <a:t> IEC 61131-3 (https://</a:t>
            </a:r>
            <a:r>
              <a:rPr lang="en-US" dirty="0" err="1"/>
              <a:t>link.springer.com</a:t>
            </a:r>
            <a:r>
              <a:rPr lang="en-US" dirty="0"/>
              <a:t>/book/10.1007/978-3-642-00269-4)</a:t>
            </a:r>
          </a:p>
          <a:p>
            <a:r>
              <a:rPr lang="en-US" dirty="0"/>
              <a:t>PLC Controls with Structured Text (https://</a:t>
            </a:r>
            <a:r>
              <a:rPr lang="en-US" dirty="0" err="1"/>
              <a:t>www.amazon.de</a:t>
            </a:r>
            <a:r>
              <a:rPr lang="en-US" dirty="0"/>
              <a:t>/</a:t>
            </a:r>
            <a:r>
              <a:rPr lang="en-US" dirty="0" err="1"/>
              <a:t>dp</a:t>
            </a:r>
            <a:r>
              <a:rPr lang="en-US" dirty="0"/>
              <a:t>/8743015549)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7028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 taken on Monday 2023-09-04</a:t>
            </a:r>
          </a:p>
          <a:p>
            <a:r>
              <a:rPr lang="en-US" dirty="0"/>
              <a:t> - Taking charge of the team</a:t>
            </a:r>
          </a:p>
          <a:p>
            <a:r>
              <a:rPr lang="en-US" dirty="0"/>
              <a:t> - Owning the room</a:t>
            </a:r>
          </a:p>
          <a:p>
            <a:r>
              <a:rPr lang="en-US" dirty="0"/>
              <a:t> - Getting used to being the boss</a:t>
            </a:r>
          </a:p>
          <a:p>
            <a:r>
              <a:rPr lang="en-US" dirty="0"/>
              <a:t> - Asking if someone on the team wanted the job</a:t>
            </a:r>
          </a:p>
          <a:p>
            <a:r>
              <a:rPr lang="en-US" dirty="0"/>
              <a:t> - Will be different if promoted from within the team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7222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6367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“Servant leadership is a leadership philosophy in which the goal of the leader is to serve.”</a:t>
            </a:r>
          </a:p>
          <a:p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</a:t>
            </a:r>
            <a:r>
              <a:rPr lang="en-US" dirty="0" err="1"/>
              <a:t>Servant_leadership</a:t>
            </a:r>
            <a:endParaRPr lang="en-US" dirty="0"/>
          </a:p>
          <a:p>
            <a:r>
              <a:rPr lang="en-US" dirty="0"/>
              <a:t>It also means </a:t>
            </a:r>
            <a:r>
              <a:rPr lang="en-US"/>
              <a:t>having peoples backs</a:t>
            </a:r>
            <a:endParaRPr lang="en-US" dirty="0"/>
          </a:p>
          <a:p>
            <a:r>
              <a:rPr lang="en-US" dirty="0"/>
              <a:t>Difference between juniors and seniors, annual goal setting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9627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Fourth “missing” point (because it hasn’t happened in my first 180 days): Someone wants to move into management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1661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IMPLICIT SECTION CHANGE </a:t>
            </a:r>
            <a:r>
              <a:rPr lang="en-US"/>
              <a:t>– CLEARLY MENTION THE SWITCH FROM </a:t>
            </a:r>
            <a:r>
              <a:rPr lang="en-US" dirty="0"/>
              <a:t>LEADERSHIP </a:t>
            </a:r>
            <a:r>
              <a:rPr lang="en-US"/>
              <a:t>TO MANAGEMENT</a:t>
            </a:r>
            <a:endParaRPr lang="en-US" dirty="0"/>
          </a:p>
          <a:p>
            <a:endParaRPr lang="en-US" dirty="0"/>
          </a:p>
          <a:p>
            <a:r>
              <a:rPr lang="en-US" dirty="0"/>
              <a:t>Images generated by DALL-E 3 via Bing Image Creator with the following prompts:</a:t>
            </a:r>
          </a:p>
          <a:p>
            <a:r>
              <a:rPr lang="en-US" dirty="0"/>
              <a:t>An autocratic leader in a corporate setting</a:t>
            </a:r>
          </a:p>
          <a:p>
            <a:r>
              <a:rPr lang="en-US" dirty="0"/>
              <a:t>A corporate leader with a democratic management style with her team</a:t>
            </a:r>
          </a:p>
          <a:p>
            <a:r>
              <a:rPr lang="en-US" dirty="0"/>
              <a:t>A 1960s hippy family with their van in the countryside of California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8909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8530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8/27/24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2082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8/27/24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4130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8/27/24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139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8/27/24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310506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8/27/24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1085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8/27/24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9168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8/27/24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3508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8/27/24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11496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8/27/24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2599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8/27/24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2273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8/27/24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779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8/27/24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5726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8/27/24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495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8/27/24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0247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8/27/24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9148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8/27/24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0423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8/27/24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1664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F9BC75CE-03FF-4667-898C-4C70B4392062}" type="datetimeFigureOut">
              <a:rPr lang="en-US" smtClean="0"/>
              <a:t>8/27/24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35892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ennisdietrich/First180Days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ustomer_experience#Customer_journey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Management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Leadership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jp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E8B18-EE58-FCFA-5F4C-B4E020A1A9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1451020"/>
            <a:ext cx="8825658" cy="3329581"/>
          </a:xfrm>
        </p:spPr>
        <p:txBody>
          <a:bodyPr/>
          <a:lstStyle/>
          <a:p>
            <a:r>
              <a:rPr lang="en-US" dirty="0"/>
              <a:t>Sitting in meetings all day long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1AA553-B394-D499-F860-EC83862DAA0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My first 180 days as a new Software Engineering Manager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BF667715-1050-2040-8DF1-798ADAED5BFB}"/>
              </a:ext>
            </a:extLst>
          </p:cNvPr>
          <p:cNvSpPr txBox="1">
            <a:spLocks/>
          </p:cNvSpPr>
          <p:nvPr/>
        </p:nvSpPr>
        <p:spPr>
          <a:xfrm>
            <a:off x="1154955" y="5638800"/>
            <a:ext cx="8825658" cy="8614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dirty="0"/>
              <a:t>Dennis Dietrich</a:t>
            </a:r>
            <a:br>
              <a:rPr lang="en-US" dirty="0"/>
            </a:br>
            <a:r>
              <a:rPr lang="en-US" dirty="0"/>
              <a:t>Manager Software Development ICS, Phoenix Contact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83710E30-B99D-9D8F-6DBD-62D6866A90A5}"/>
              </a:ext>
            </a:extLst>
          </p:cNvPr>
          <p:cNvSpPr txBox="1">
            <a:spLocks/>
          </p:cNvSpPr>
          <p:nvPr/>
        </p:nvSpPr>
        <p:spPr>
          <a:xfrm>
            <a:off x="1154955" y="6581001"/>
            <a:ext cx="8825658" cy="276999"/>
          </a:xfrm>
          <a:prstGeom prst="rect">
            <a:avLst/>
          </a:prstGeom>
        </p:spPr>
        <p:txBody>
          <a:bodyPr vert="horz" lIns="91440" tIns="45720" rIns="91440" bIns="45720" rtlCol="0" anchor="t">
            <a:sp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1200" dirty="0"/>
              <a:t>Rev. 4 (2024-08-27), </a:t>
            </a:r>
            <a:r>
              <a:rPr lang="en-US" sz="1200" dirty="0">
                <a:hlinkClick r:id="rId3"/>
              </a:rPr>
              <a:t>https://github.com/dennisdietrich/First180Days/</a:t>
            </a:r>
            <a:endParaRPr lang="en-US" sz="1200" dirty="0"/>
          </a:p>
        </p:txBody>
      </p:sp>
      <p:pic>
        <p:nvPicPr>
          <p:cNvPr id="5" name="Picture 4" descr="Screenshot of a LinkedIn post from August 2023: “Okay, enough with the hints and foreshadowing! Now that all signatures are in place, it's finally time to announce this:&#10;Next month I'll be joining Phoenix Contact in Blomberg as a Manager Software Development in their Industrial Cabinet Solutions BU. I'm extremely excited about this new opportunity (and challenge) and looking forward to meeting my new coworkers!”">
            <a:extLst>
              <a:ext uri="{FF2B5EF4-FFF2-40B4-BE49-F238E27FC236}">
                <a16:creationId xmlns:a16="http://schemas.microsoft.com/office/drawing/2014/main" id="{57D62C22-4579-E9B3-C3C6-11399A2A03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604" y="1463294"/>
            <a:ext cx="8376793" cy="3931412"/>
          </a:xfrm>
          <a:prstGeom prst="rect">
            <a:avLst/>
          </a:prstGeom>
          <a:ln w="12700">
            <a:solidFill>
              <a:schemeClr val="accent1"/>
            </a:solidFill>
          </a:ln>
          <a:effectLst>
            <a:outerShdw blurRad="127000" dist="127000" dir="2700000" algn="tl" rotWithShape="0">
              <a:prstClr val="black">
                <a:alpha val="8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4919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D860C-A17C-AE6C-22A8-9F41B0D5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management styles III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29D58-9DB9-FEC3-0C9D-348AAA5A6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Autocratic</a:t>
            </a:r>
          </a:p>
          <a:p>
            <a:pPr lvl="1"/>
            <a:r>
              <a:rPr lang="en-US" dirty="0"/>
              <a:t>Last resort!</a:t>
            </a:r>
          </a:p>
          <a:p>
            <a:pPr lvl="1"/>
            <a:r>
              <a:rPr lang="en-US" dirty="0"/>
              <a:t>Deadlocked team</a:t>
            </a:r>
          </a:p>
          <a:p>
            <a:pPr lvl="1"/>
            <a:r>
              <a:rPr lang="en-US" dirty="0"/>
              <a:t>Team cannot be allowed to fail</a:t>
            </a:r>
          </a:p>
          <a:p>
            <a:pPr lvl="1"/>
            <a:r>
              <a:rPr lang="en-US" dirty="0"/>
              <a:t>Performance or behavior issues</a:t>
            </a:r>
          </a:p>
        </p:txBody>
      </p:sp>
    </p:spTree>
    <p:extLst>
      <p:ext uri="{BB962C8B-B14F-4D97-AF65-F5344CB8AC3E}">
        <p14:creationId xmlns:p14="http://schemas.microsoft.com/office/powerpoint/2010/main" val="963953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D860C-A17C-AE6C-22A8-9F41B0D5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fine print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29D58-9DB9-FEC3-0C9D-348AAA5A6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Internal policies</a:t>
            </a:r>
          </a:p>
          <a:p>
            <a:r>
              <a:rPr lang="en-US" dirty="0"/>
              <a:t>NDAs</a:t>
            </a:r>
          </a:p>
          <a:p>
            <a:r>
              <a:rPr lang="en-US" dirty="0"/>
              <a:t>Contracts</a:t>
            </a:r>
          </a:p>
          <a:p>
            <a:r>
              <a:rPr lang="en-US" dirty="0"/>
              <a:t>Laws and regulations</a:t>
            </a:r>
          </a:p>
        </p:txBody>
      </p:sp>
    </p:spTree>
    <p:extLst>
      <p:ext uri="{BB962C8B-B14F-4D97-AF65-F5344CB8AC3E}">
        <p14:creationId xmlns:p14="http://schemas.microsoft.com/office/powerpoint/2010/main" val="3106584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D860C-A17C-AE6C-22A8-9F41B0D5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 of my comfort zone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29D58-9DB9-FEC3-0C9D-348AAA5A6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Defining and improving processes</a:t>
            </a:r>
          </a:p>
          <a:p>
            <a:r>
              <a:rPr lang="en-US" dirty="0"/>
              <a:t>Introducing new roles</a:t>
            </a:r>
          </a:p>
          <a:p>
            <a:r>
              <a:rPr lang="en-US" dirty="0"/>
              <a:t>Performance management</a:t>
            </a:r>
          </a:p>
          <a:p>
            <a:pPr lvl="1"/>
            <a:r>
              <a:rPr lang="en-US" dirty="0"/>
              <a:t>Performance evaluation</a:t>
            </a:r>
          </a:p>
          <a:p>
            <a:pPr lvl="1"/>
            <a:r>
              <a:rPr lang="en-US" dirty="0"/>
              <a:t>Annual goals</a:t>
            </a:r>
          </a:p>
          <a:p>
            <a:r>
              <a:rPr lang="en-US" dirty="0"/>
              <a:t>Staffing reductions</a:t>
            </a:r>
          </a:p>
        </p:txBody>
      </p:sp>
    </p:spTree>
    <p:extLst>
      <p:ext uri="{BB962C8B-B14F-4D97-AF65-F5344CB8AC3E}">
        <p14:creationId xmlns:p14="http://schemas.microsoft.com/office/powerpoint/2010/main" val="3764024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E3666-0251-236D-2C10-050AED8D53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"Bi-monthly Proof I’m a</a:t>
            </a:r>
            <a:br>
              <a:rPr lang="en-US" dirty="0"/>
            </a:br>
            <a:r>
              <a:rPr lang="en-US" dirty="0"/>
              <a:t>Real Manager Magazine"</a:t>
            </a:r>
          </a:p>
        </p:txBody>
      </p:sp>
      <p:pic>
        <p:nvPicPr>
          <p:cNvPr id="11" name="Picture 10" descr="Cover of Harvard Business Review issue January-Feburary 2024">
            <a:extLst>
              <a:ext uri="{FF2B5EF4-FFF2-40B4-BE49-F238E27FC236}">
                <a16:creationId xmlns:a16="http://schemas.microsoft.com/office/drawing/2014/main" id="{6C7F6737-DA4F-A07B-C002-7765250715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-780000">
            <a:off x="1828800" y="2194560"/>
            <a:ext cx="3386937" cy="4193193"/>
          </a:xfrm>
          <a:prstGeom prst="rect">
            <a:avLst/>
          </a:prstGeom>
        </p:spPr>
      </p:pic>
      <p:pic>
        <p:nvPicPr>
          <p:cNvPr id="7" name="Picture 6" descr="Cover of Harvard Business Review issue March-April 2024">
            <a:extLst>
              <a:ext uri="{FF2B5EF4-FFF2-40B4-BE49-F238E27FC236}">
                <a16:creationId xmlns:a16="http://schemas.microsoft.com/office/drawing/2014/main" id="{CEF2C63C-83A7-DBFF-0F69-36F179D5EE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1608" y="2052919"/>
            <a:ext cx="3388784" cy="4195480"/>
          </a:xfrm>
          <a:prstGeom prst="rect">
            <a:avLst/>
          </a:prstGeom>
        </p:spPr>
      </p:pic>
      <p:pic>
        <p:nvPicPr>
          <p:cNvPr id="13" name="Picture 12" descr="Cover of Harvard Business Review issue May-June 2024">
            <a:extLst>
              <a:ext uri="{FF2B5EF4-FFF2-40B4-BE49-F238E27FC236}">
                <a16:creationId xmlns:a16="http://schemas.microsoft.com/office/drawing/2014/main" id="{2902224C-39D3-12D2-0051-ACD3572180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80000">
            <a:off x="6400800" y="2194560"/>
            <a:ext cx="3388785" cy="4195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0558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169BA-9384-13A8-9DDF-F5C2403AE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lesson in communication:</a:t>
            </a:r>
            <a:br>
              <a:rPr lang="en-US" dirty="0"/>
            </a:br>
            <a:r>
              <a:rPr lang="en-US" dirty="0"/>
              <a:t>They’ll listen… to something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E99B5C-42F6-68A9-5D8C-522EA5A66E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New Manager, Enterprise Application Architect, Student Employee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Me:		So, what about end-to-end testing?</a:t>
            </a:r>
          </a:p>
          <a:p>
            <a:pPr marL="0" indent="0">
              <a:buNone/>
            </a:pPr>
            <a:r>
              <a:rPr lang="en-US" dirty="0"/>
              <a:t>Architect:	Well, in customer journey testing…</a:t>
            </a:r>
          </a:p>
          <a:p>
            <a:pPr marL="0" indent="0">
              <a:buNone/>
            </a:pPr>
            <a:r>
              <a:rPr lang="en-US" dirty="0"/>
              <a:t>Me:		Okay, but what about the end-to-end test?!</a:t>
            </a:r>
          </a:p>
          <a:p>
            <a:pPr marL="0" indent="0">
              <a:buNone/>
            </a:pPr>
            <a:r>
              <a:rPr lang="en-US" dirty="0"/>
              <a:t>Architect:	As I explained, we have customer journey tests in which…</a:t>
            </a:r>
          </a:p>
          <a:p>
            <a:pPr marL="0" indent="0">
              <a:buNone/>
            </a:pPr>
            <a:r>
              <a:rPr lang="en-US" dirty="0"/>
              <a:t>Me:		That’s great, but I still don’t understand what we’re doing</a:t>
            </a:r>
            <a:br>
              <a:rPr lang="en-US" dirty="0"/>
            </a:br>
            <a:r>
              <a:rPr lang="en-US" dirty="0"/>
              <a:t>			for end-to-end testing.</a:t>
            </a:r>
          </a:p>
          <a:p>
            <a:pPr marL="0" indent="0">
              <a:buNone/>
            </a:pPr>
            <a:r>
              <a:rPr lang="en-US" dirty="0"/>
              <a:t>Student:	(</a:t>
            </a:r>
            <a:r>
              <a:rPr lang="en-US" i="1" dirty="0"/>
              <a:t>Crap! The new boss is getting rid of the testing role…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			(</a:t>
            </a:r>
            <a:r>
              <a:rPr lang="en-US" i="1" dirty="0"/>
              <a:t>I might be out of a job!</a:t>
            </a:r>
            <a:r>
              <a:rPr lang="en-US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4E6F26-7002-900F-3517-5B7D7BC2F27F}"/>
              </a:ext>
            </a:extLst>
          </p:cNvPr>
          <p:cNvSpPr txBox="1"/>
          <p:nvPr/>
        </p:nvSpPr>
        <p:spPr>
          <a:xfrm>
            <a:off x="2518476" y="3719593"/>
            <a:ext cx="6796006" cy="1661993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 w="12700">
            <a:solidFill>
              <a:schemeClr val="accent1"/>
            </a:solidFill>
          </a:ln>
          <a:effectLst>
            <a:outerShdw blurRad="127000" dist="127000" dir="2700000" algn="tl" rotWithShape="0">
              <a:prstClr val="black">
                <a:alpha val="8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/>
              <a:t>In marketing, the notion of customer journey portrays the process customers go through to establish a commercial relationship with a firm. The journey emphasizes </a:t>
            </a:r>
            <a:r>
              <a:rPr lang="en-US" i="1" dirty="0"/>
              <a:t>touchpoints</a:t>
            </a:r>
            <a:r>
              <a:rPr lang="en-US" dirty="0"/>
              <a:t>, which are the moments in which firms can interact with their current or potential customers.</a:t>
            </a:r>
          </a:p>
          <a:p>
            <a:r>
              <a:rPr lang="en-US" sz="1200" dirty="0">
                <a:hlinkClick r:id="rId3"/>
              </a:rPr>
              <a:t>https://en.wikipedia.org/wiki/Customer_experience#Customer_journey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967002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4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169BA-9384-13A8-9DDF-F5C2403AE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"</a:t>
            </a:r>
            <a:r>
              <a:rPr lang="en-US" dirty="0"/>
              <a:t>Managing" in all sorts of directions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E99B5C-42F6-68A9-5D8C-522EA5A66E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"Managing" up</a:t>
            </a:r>
          </a:p>
          <a:p>
            <a:r>
              <a:rPr lang="en-US" dirty="0"/>
              <a:t>"Managing" laterally</a:t>
            </a:r>
          </a:p>
          <a:p>
            <a:pPr lvl="1"/>
            <a:r>
              <a:rPr lang="en-US" dirty="0"/>
              <a:t>Peers…</a:t>
            </a:r>
          </a:p>
          <a:p>
            <a:pPr lvl="1"/>
            <a:r>
              <a:rPr lang="en-US" dirty="0"/>
              <a:t>…and their managers</a:t>
            </a:r>
          </a:p>
          <a:p>
            <a:pPr lvl="1"/>
            <a:r>
              <a:rPr lang="en-US" dirty="0"/>
              <a:t>…ICs on their teams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019AA0-DFF5-282F-6061-092631549DFB}"/>
              </a:ext>
            </a:extLst>
          </p:cNvPr>
          <p:cNvSpPr txBox="1"/>
          <p:nvPr/>
        </p:nvSpPr>
        <p:spPr>
          <a:xfrm>
            <a:off x="1103312" y="5909845"/>
            <a:ext cx="3952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IC: Individual Contributor</a:t>
            </a:r>
          </a:p>
        </p:txBody>
      </p:sp>
    </p:spTree>
    <p:extLst>
      <p:ext uri="{BB962C8B-B14F-4D97-AF65-F5344CB8AC3E}">
        <p14:creationId xmlns:p14="http://schemas.microsoft.com/office/powerpoint/2010/main" val="2893093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760429" y="2274838"/>
            <a:ext cx="8671142" cy="2308324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Dealing with "large" amounts</a:t>
            </a:r>
          </a:p>
        </p:txBody>
      </p:sp>
      <p:pic>
        <p:nvPicPr>
          <p:cNvPr id="4" name="Picture 3" descr="Still from the movie Idiocracy with the caption “I like money”">
            <a:extLst>
              <a:ext uri="{FF2B5EF4-FFF2-40B4-BE49-F238E27FC236}">
                <a16:creationId xmlns:a16="http://schemas.microsoft.com/office/drawing/2014/main" id="{2D7AA5E8-11D5-E6B2-A596-D8DB504C74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857250"/>
            <a:ext cx="9144000" cy="5143500"/>
          </a:xfrm>
          <a:prstGeom prst="rect">
            <a:avLst/>
          </a:prstGeom>
          <a:ln w="12700">
            <a:solidFill>
              <a:schemeClr val="accent1"/>
            </a:solidFill>
          </a:ln>
          <a:effectLst>
            <a:outerShdw blurRad="127000" dist="127000" dir="2700000" algn="tl" rotWithShape="0">
              <a:prstClr val="black">
                <a:alpha val="8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58885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5880F-8E65-EA3A-86E0-927CA442F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retail to buying in bulk…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E18E6-3DB3-585A-A7CA-B43607C969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/>
              <a:t>Functional Programming with C#</a:t>
            </a:r>
            <a:r>
              <a:rPr lang="en-US" dirty="0"/>
              <a:t>, Simon Painter</a:t>
            </a:r>
          </a:p>
          <a:p>
            <a:pPr lvl="1"/>
            <a:r>
              <a:rPr lang="en-US" dirty="0"/>
              <a:t>I need the book:						$45</a:t>
            </a:r>
          </a:p>
          <a:p>
            <a:pPr lvl="1"/>
            <a:r>
              <a:rPr lang="en-US" dirty="0"/>
              <a:t>My team needs the book:				$450</a:t>
            </a:r>
          </a:p>
          <a:p>
            <a:pPr lvl="1"/>
            <a:r>
              <a:rPr lang="en-US" dirty="0"/>
              <a:t>Required reading for the company:	$4,500</a:t>
            </a:r>
          </a:p>
          <a:p>
            <a:r>
              <a:rPr lang="en-US" dirty="0"/>
              <a:t>JetBrains All Products Pack</a:t>
            </a:r>
          </a:p>
          <a:p>
            <a:pPr lvl="1"/>
            <a:r>
              <a:rPr lang="en-US" dirty="0"/>
              <a:t>I need a subscription:					€780 p.a.</a:t>
            </a:r>
          </a:p>
          <a:p>
            <a:pPr lvl="1"/>
            <a:r>
              <a:rPr lang="en-US" dirty="0"/>
              <a:t>My team needs subscriptions:			€7,800 p.a.</a:t>
            </a:r>
          </a:p>
          <a:p>
            <a:pPr lvl="1"/>
            <a:r>
              <a:rPr lang="en-US" dirty="0"/>
              <a:t>It’s the standard for the company:		€78,000 p.a.</a:t>
            </a:r>
          </a:p>
        </p:txBody>
      </p:sp>
    </p:spTree>
    <p:extLst>
      <p:ext uri="{BB962C8B-B14F-4D97-AF65-F5344CB8AC3E}">
        <p14:creationId xmlns:p14="http://schemas.microsoft.com/office/powerpoint/2010/main" val="538221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5880F-8E65-EA3A-86E0-927CA442F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…</a:t>
            </a:r>
            <a:r>
              <a:rPr lang="en-US" dirty="0"/>
              <a:t>to labor costs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E18E6-3DB3-585A-A7CA-B43607C969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External developer for a quarter (at €90/h):	€43,200</a:t>
            </a:r>
          </a:p>
          <a:p>
            <a:r>
              <a:rPr lang="en-US" dirty="0"/>
              <a:t>An additional (Junior) Software Engineer:		€56,000-61,000 p.a.</a:t>
            </a:r>
          </a:p>
          <a:p>
            <a:r>
              <a:rPr lang="en-US" dirty="0"/>
              <a:t>An additional Senior Software Engineer:		€78,000-84,000 p.a.</a:t>
            </a:r>
          </a:p>
          <a:p>
            <a:r>
              <a:rPr lang="en-US" dirty="0"/>
              <a:t>New team of 10 Software Engineers:			&gt; €800,000 p.a.</a:t>
            </a:r>
          </a:p>
        </p:txBody>
      </p:sp>
    </p:spTree>
    <p:extLst>
      <p:ext uri="{BB962C8B-B14F-4D97-AF65-F5344CB8AC3E}">
        <p14:creationId xmlns:p14="http://schemas.microsoft.com/office/powerpoint/2010/main" val="637759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5880F-8E65-EA3A-86E0-927CA442F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"bad" </a:t>
            </a:r>
            <a:r>
              <a:rPr lang="en-US"/>
              <a:t>(or "</a:t>
            </a:r>
            <a:r>
              <a:rPr lang="en-US" dirty="0"/>
              <a:t>good") spending?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E18E6-3DB3-585A-A7CA-B43607C969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Staying within budget</a:t>
            </a:r>
          </a:p>
          <a:p>
            <a:r>
              <a:rPr lang="en-US" dirty="0"/>
              <a:t>Exceeding budget</a:t>
            </a:r>
          </a:p>
          <a:p>
            <a:r>
              <a:rPr lang="en-US" dirty="0"/>
              <a:t>Relative spend increase</a:t>
            </a:r>
          </a:p>
          <a:p>
            <a:r>
              <a:rPr lang="en-US" dirty="0"/>
              <a:t>R&amp;D intensity (ratio of development cost to revenue)</a:t>
            </a:r>
          </a:p>
        </p:txBody>
      </p:sp>
    </p:spTree>
    <p:extLst>
      <p:ext uri="{BB962C8B-B14F-4D97-AF65-F5344CB8AC3E}">
        <p14:creationId xmlns:p14="http://schemas.microsoft.com/office/powerpoint/2010/main" val="528198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D860C-A17C-AE6C-22A8-9F41B0D5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Prepping: Leadership and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29D58-9DB9-FEC3-0C9D-348AAA5A6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Management "</a:t>
            </a:r>
            <a:r>
              <a:rPr lang="en-US" i="1" dirty="0"/>
              <a:t>is the process of managing the resources of businesses, governments, and other organizations</a:t>
            </a:r>
            <a:r>
              <a:rPr lang="en-US" dirty="0"/>
              <a:t>"</a:t>
            </a:r>
            <a:br>
              <a:rPr lang="en-US" dirty="0"/>
            </a:br>
            <a:r>
              <a:rPr lang="en-US" sz="1200" dirty="0">
                <a:hlinkClick r:id="rId3"/>
              </a:rPr>
              <a:t>https://en.wikipedia.org/wiki/Management</a:t>
            </a:r>
            <a:endParaRPr lang="en-US" sz="1200" dirty="0"/>
          </a:p>
          <a:p>
            <a:r>
              <a:rPr lang="en-US" dirty="0"/>
              <a:t>Leadership "</a:t>
            </a:r>
            <a:r>
              <a:rPr lang="en-US" i="1" dirty="0"/>
              <a:t>encompasses the ability of an individual, group, or organization to 'lead', influence, or guide other individuals, teams, or entire organizations</a:t>
            </a:r>
            <a:r>
              <a:rPr lang="en-US" dirty="0"/>
              <a:t>"</a:t>
            </a:r>
            <a:br>
              <a:rPr lang="en-US" dirty="0"/>
            </a:br>
            <a:r>
              <a:rPr lang="en-US" sz="1200" dirty="0">
                <a:hlinkClick r:id="rId4"/>
              </a:rPr>
              <a:t>https://en.wikipedia.org/wiki/Leadership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75615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28836"/>
            <a:ext cx="10068412" cy="120032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Questions?</a:t>
            </a:r>
          </a:p>
        </p:txBody>
      </p:sp>
      <p:pic>
        <p:nvPicPr>
          <p:cNvPr id="9" name="Picture 8" descr="GitHub">
            <a:extLst>
              <a:ext uri="{FF2B5EF4-FFF2-40B4-BE49-F238E27FC236}">
                <a16:creationId xmlns:a16="http://schemas.microsoft.com/office/drawing/2014/main" id="{D413AEAD-8A92-6186-D075-5F3D3F9466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303520"/>
            <a:ext cx="274320" cy="27432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88E3480-3A92-8D18-6D43-A59A2C6A1260}"/>
              </a:ext>
            </a:extLst>
          </p:cNvPr>
          <p:cNvSpPr txBox="1"/>
          <p:nvPr/>
        </p:nvSpPr>
        <p:spPr>
          <a:xfrm>
            <a:off x="800098" y="5247459"/>
            <a:ext cx="3457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dennisdietrich</a:t>
            </a:r>
            <a:endParaRPr lang="en-US" sz="2000" dirty="0"/>
          </a:p>
        </p:txBody>
      </p:sp>
      <p:pic>
        <p:nvPicPr>
          <p:cNvPr id="11" name="Picture 10" descr="LinkedIn">
            <a:extLst>
              <a:ext uri="{FF2B5EF4-FFF2-40B4-BE49-F238E27FC236}">
                <a16:creationId xmlns:a16="http://schemas.microsoft.com/office/drawing/2014/main" id="{5498B0FC-EAA9-1A93-9862-02CC73B5EE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715000"/>
            <a:ext cx="274320" cy="27432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80021A4-348A-BF7C-63BF-6C89D7630DCC}"/>
              </a:ext>
            </a:extLst>
          </p:cNvPr>
          <p:cNvSpPr txBox="1"/>
          <p:nvPr/>
        </p:nvSpPr>
        <p:spPr>
          <a:xfrm>
            <a:off x="800099" y="5664321"/>
            <a:ext cx="3457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dcdietrich</a:t>
            </a:r>
            <a:endParaRPr lang="en-US" sz="2000" dirty="0"/>
          </a:p>
        </p:txBody>
      </p:sp>
      <p:pic>
        <p:nvPicPr>
          <p:cNvPr id="13" name="Graphic 12" descr="Mastodon">
            <a:extLst>
              <a:ext uri="{FF2B5EF4-FFF2-40B4-BE49-F238E27FC236}">
                <a16:creationId xmlns:a16="http://schemas.microsoft.com/office/drawing/2014/main" id="{DCED133C-A505-FBA4-FD79-26B84EFC19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7200" y="6126480"/>
            <a:ext cx="274320" cy="29285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5813634-0CE6-B509-5B60-E9061F6A69C4}"/>
              </a:ext>
            </a:extLst>
          </p:cNvPr>
          <p:cNvSpPr txBox="1"/>
          <p:nvPr/>
        </p:nvSpPr>
        <p:spPr>
          <a:xfrm>
            <a:off x="800100" y="6064431"/>
            <a:ext cx="59355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@dc@social.advancedsoftware.engineering</a:t>
            </a:r>
          </a:p>
        </p:txBody>
      </p:sp>
    </p:spTree>
    <p:extLst>
      <p:ext uri="{BB962C8B-B14F-4D97-AF65-F5344CB8AC3E}">
        <p14:creationId xmlns:p14="http://schemas.microsoft.com/office/powerpoint/2010/main" val="18707712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QR code for URL https://github.com/dennisdietrich/First180Days/">
            <a:extLst>
              <a:ext uri="{FF2B5EF4-FFF2-40B4-BE49-F238E27FC236}">
                <a16:creationId xmlns:a16="http://schemas.microsoft.com/office/drawing/2014/main" id="{A769A81B-47E4-3A48-F818-87AAF6885E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3000" y="1016000"/>
            <a:ext cx="4826000" cy="4826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28836"/>
            <a:ext cx="10068412" cy="120032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Thanks for listening!</a:t>
            </a:r>
          </a:p>
        </p:txBody>
      </p:sp>
      <p:pic>
        <p:nvPicPr>
          <p:cNvPr id="3" name="Picture 2" descr="GitHub">
            <a:extLst>
              <a:ext uri="{FF2B5EF4-FFF2-40B4-BE49-F238E27FC236}">
                <a16:creationId xmlns:a16="http://schemas.microsoft.com/office/drawing/2014/main" id="{1C6807BB-2FE0-8AC1-C000-303938DA65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303520"/>
            <a:ext cx="274320" cy="2743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C00689C-58BE-8CB3-A3BE-5AC4726F5F67}"/>
              </a:ext>
            </a:extLst>
          </p:cNvPr>
          <p:cNvSpPr txBox="1"/>
          <p:nvPr/>
        </p:nvSpPr>
        <p:spPr>
          <a:xfrm>
            <a:off x="800098" y="5247459"/>
            <a:ext cx="3457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dennisdietrich</a:t>
            </a:r>
            <a:endParaRPr lang="en-US" sz="2000" dirty="0"/>
          </a:p>
        </p:txBody>
      </p:sp>
      <p:pic>
        <p:nvPicPr>
          <p:cNvPr id="7" name="Picture 6" descr="LinkedIn">
            <a:extLst>
              <a:ext uri="{FF2B5EF4-FFF2-40B4-BE49-F238E27FC236}">
                <a16:creationId xmlns:a16="http://schemas.microsoft.com/office/drawing/2014/main" id="{8FAF0638-CCFD-84A0-547A-EA307F2E70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715000"/>
            <a:ext cx="274320" cy="27432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38AE759-2568-CC79-5E0A-3FDD566C7DDA}"/>
              </a:ext>
            </a:extLst>
          </p:cNvPr>
          <p:cNvSpPr txBox="1"/>
          <p:nvPr/>
        </p:nvSpPr>
        <p:spPr>
          <a:xfrm>
            <a:off x="800099" y="5664321"/>
            <a:ext cx="3457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dcdietrich</a:t>
            </a:r>
            <a:endParaRPr lang="en-US" sz="2000" dirty="0"/>
          </a:p>
        </p:txBody>
      </p:sp>
      <p:pic>
        <p:nvPicPr>
          <p:cNvPr id="9" name="Graphic 8" descr="Mastodon">
            <a:extLst>
              <a:ext uri="{FF2B5EF4-FFF2-40B4-BE49-F238E27FC236}">
                <a16:creationId xmlns:a16="http://schemas.microsoft.com/office/drawing/2014/main" id="{BF98801E-9928-B651-1FAE-635F24D543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7200" y="6126480"/>
            <a:ext cx="274320" cy="29285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FDCD6FD-B230-C7B5-B746-B2489B5E1A1A}"/>
              </a:ext>
            </a:extLst>
          </p:cNvPr>
          <p:cNvSpPr txBox="1"/>
          <p:nvPr/>
        </p:nvSpPr>
        <p:spPr>
          <a:xfrm>
            <a:off x="800100" y="6064431"/>
            <a:ext cx="59355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@dc@social.advancedsoftware.engineering</a:t>
            </a:r>
          </a:p>
        </p:txBody>
      </p:sp>
    </p:spTree>
    <p:extLst>
      <p:ext uri="{BB962C8B-B14F-4D97-AF65-F5344CB8AC3E}">
        <p14:creationId xmlns:p14="http://schemas.microsoft.com/office/powerpoint/2010/main" val="2866460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4122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62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405068-6E10-EE98-1752-224A92C8E1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repping: Reading… like…</a:t>
            </a:r>
            <a:br>
              <a:rPr lang="en-US" dirty="0"/>
            </a:br>
            <a:r>
              <a:rPr lang="en-US" dirty="0"/>
              <a:t>a lot!</a:t>
            </a:r>
          </a:p>
        </p:txBody>
      </p:sp>
      <p:pic>
        <p:nvPicPr>
          <p:cNvPr id="7" name="Picture 6" descr="Cover of 'HBR's 10 Must Reads for New Managers' from Harvard Business Review Press">
            <a:extLst>
              <a:ext uri="{FF2B5EF4-FFF2-40B4-BE49-F238E27FC236}">
                <a16:creationId xmlns:a16="http://schemas.microsoft.com/office/drawing/2014/main" id="{A51F5948-D18B-A163-C33B-677BEBCE33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12" y="2052918"/>
            <a:ext cx="2114550" cy="3175000"/>
          </a:xfrm>
          <a:prstGeom prst="rect">
            <a:avLst/>
          </a:prstGeom>
        </p:spPr>
      </p:pic>
      <p:pic>
        <p:nvPicPr>
          <p:cNvPr id="11" name="Picture 10" descr="Cover of 'The Manager's Path' by Camille Fournier">
            <a:extLst>
              <a:ext uri="{FF2B5EF4-FFF2-40B4-BE49-F238E27FC236}">
                <a16:creationId xmlns:a16="http://schemas.microsoft.com/office/drawing/2014/main" id="{508FE0F8-1D66-2B04-E230-FA4465F09C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4930" y="2052918"/>
            <a:ext cx="2116667" cy="3175000"/>
          </a:xfrm>
          <a:prstGeom prst="rect">
            <a:avLst/>
          </a:prstGeom>
        </p:spPr>
      </p:pic>
      <p:pic>
        <p:nvPicPr>
          <p:cNvPr id="13" name="Picture 12" descr="Cover of ’SPS-Programmierung mit IEC 61131-3’ by Karl Heinz John and Michael Tiegelkamp">
            <a:extLst>
              <a:ext uri="{FF2B5EF4-FFF2-40B4-BE49-F238E27FC236}">
                <a16:creationId xmlns:a16="http://schemas.microsoft.com/office/drawing/2014/main" id="{56D63D63-2F35-4038-4B1A-B5B7A013FD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8665" y="2052918"/>
            <a:ext cx="2111554" cy="3175000"/>
          </a:xfrm>
          <a:prstGeom prst="rect">
            <a:avLst/>
          </a:prstGeom>
        </p:spPr>
      </p:pic>
      <p:pic>
        <p:nvPicPr>
          <p:cNvPr id="15" name="Picture 14" descr="Cover of ‘PLC Controls with Structured Text’ by Tom Mejer Antonsen">
            <a:extLst>
              <a:ext uri="{FF2B5EF4-FFF2-40B4-BE49-F238E27FC236}">
                <a16:creationId xmlns:a16="http://schemas.microsoft.com/office/drawing/2014/main" id="{C3AFE695-4EC8-0501-9C93-249933D42F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7287" y="2052918"/>
            <a:ext cx="2437279" cy="3175000"/>
          </a:xfrm>
          <a:prstGeom prst="rect">
            <a:avLst/>
          </a:prstGeom>
        </p:spPr>
      </p:pic>
      <p:pic>
        <p:nvPicPr>
          <p:cNvPr id="4" name="Picture 3" descr="Phoenix Contact AXC F 2152">
            <a:extLst>
              <a:ext uri="{FF2B5EF4-FFF2-40B4-BE49-F238E27FC236}">
                <a16:creationId xmlns:a16="http://schemas.microsoft.com/office/drawing/2014/main" id="{ADB44F0C-9F88-35E1-8CB2-206412016D8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3264" y="1504950"/>
            <a:ext cx="2882899" cy="3848099"/>
          </a:xfrm>
          <a:prstGeom prst="rect">
            <a:avLst/>
          </a:prstGeom>
          <a:ln w="12700">
            <a:solidFill>
              <a:schemeClr val="accent1"/>
            </a:solidFill>
          </a:ln>
          <a:effectLst>
            <a:outerShdw blurRad="127000" dist="127000" dir="2700000" algn="tl" rotWithShape="0">
              <a:prstClr val="black">
                <a:alpha val="80000"/>
              </a:prstClr>
            </a:outerShdw>
          </a:effectLst>
        </p:spPr>
      </p:pic>
      <p:pic>
        <p:nvPicPr>
          <p:cNvPr id="8" name="Picture 7" descr="Part of a production line at Phoenix Contact">
            <a:extLst>
              <a:ext uri="{FF2B5EF4-FFF2-40B4-BE49-F238E27FC236}">
                <a16:creationId xmlns:a16="http://schemas.microsoft.com/office/drawing/2014/main" id="{8E53CD7B-3928-92F6-67D8-5847781676B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3898" y="2564801"/>
            <a:ext cx="6827520" cy="3840480"/>
          </a:xfrm>
          <a:prstGeom prst="rect">
            <a:avLst/>
          </a:prstGeom>
          <a:ln w="12700">
            <a:solidFill>
              <a:schemeClr val="accent1"/>
            </a:solidFill>
          </a:ln>
          <a:effectLst>
            <a:outerShdw blurRad="127000" dist="127000" dir="2700000" algn="tl" rotWithShape="0">
              <a:prstClr val="black">
                <a:alpha val="8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84888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Main entrance to Phoenix Contact’s campus in Blomberg">
            <a:extLst>
              <a:ext uri="{FF2B5EF4-FFF2-40B4-BE49-F238E27FC236}">
                <a16:creationId xmlns:a16="http://schemas.microsoft.com/office/drawing/2014/main" id="{85AD860C-A17C-AE6C-22A8-9F41B0D5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Stepping into the room…</a:t>
            </a:r>
          </a:p>
        </p:txBody>
      </p:sp>
      <p:pic>
        <p:nvPicPr>
          <p:cNvPr id="5" name="Content Placeholder 4" descr="Main entrance to Phoenix Contact’s campus in Blomberg">
            <a:extLst>
              <a:ext uri="{FF2B5EF4-FFF2-40B4-BE49-F238E27FC236}">
                <a16:creationId xmlns:a16="http://schemas.microsoft.com/office/drawing/2014/main" id="{9B326AFD-2F7B-8E1C-D355-6914D9F17D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322" y="2052638"/>
            <a:ext cx="7459132" cy="4195762"/>
          </a:xfrm>
        </p:spPr>
      </p:pic>
    </p:spTree>
    <p:extLst>
      <p:ext uri="{BB962C8B-B14F-4D97-AF65-F5344CB8AC3E}">
        <p14:creationId xmlns:p14="http://schemas.microsoft.com/office/powerpoint/2010/main" val="26764596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D860C-A17C-AE6C-22A8-9F41B0D5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three kinds of leaders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29D58-9DB9-FEC3-0C9D-348AAA5A68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3" y="2052918"/>
            <a:ext cx="4992688" cy="4195481"/>
          </a:xfrm>
        </p:spPr>
        <p:txBody>
          <a:bodyPr/>
          <a:lstStyle/>
          <a:p>
            <a:r>
              <a:rPr lang="en-US" dirty="0"/>
              <a:t>Formal leaders with authority</a:t>
            </a:r>
          </a:p>
          <a:p>
            <a:r>
              <a:rPr lang="en-US" dirty="0"/>
              <a:t>Formal leaders without authority</a:t>
            </a:r>
          </a:p>
          <a:p>
            <a:r>
              <a:rPr lang="en-US" dirty="0"/>
              <a:t>Informal leaders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65974C3-060E-1A1F-AC91-776C253FAB9A}"/>
              </a:ext>
            </a:extLst>
          </p:cNvPr>
          <p:cNvSpPr txBox="1">
            <a:spLocks/>
          </p:cNvSpPr>
          <p:nvPr/>
        </p:nvSpPr>
        <p:spPr>
          <a:xfrm>
            <a:off x="6096000" y="2052917"/>
            <a:ext cx="6096000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n-US" dirty="0"/>
              <a:t>e.g., managers, group manager, directors</a:t>
            </a:r>
          </a:p>
          <a:p>
            <a:pPr marL="0" indent="0">
              <a:buNone/>
            </a:pPr>
            <a:r>
              <a:rPr lang="en-US" dirty="0"/>
              <a:t>e.g., tech leads, architects, senior engineers</a:t>
            </a:r>
          </a:p>
          <a:p>
            <a:pPr marL="0" indent="0">
              <a:buNone/>
            </a:pPr>
            <a:r>
              <a:rPr lang="en-US" dirty="0"/>
              <a:t>e.g., …anybody, really</a:t>
            </a:r>
          </a:p>
        </p:txBody>
      </p:sp>
    </p:spTree>
    <p:extLst>
      <p:ext uri="{BB962C8B-B14F-4D97-AF65-F5344CB8AC3E}">
        <p14:creationId xmlns:p14="http://schemas.microsoft.com/office/powerpoint/2010/main" val="3080572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D860C-A17C-AE6C-22A8-9F41B0D5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Servant leadership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29D58-9DB9-FEC3-0C9D-348AAA5A68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50359" y="0"/>
            <a:ext cx="7691282" cy="6858000"/>
          </a:xfrm>
        </p:spPr>
        <p:txBody>
          <a:bodyPr anchor="ctr"/>
          <a:lstStyle/>
          <a:p>
            <a:pPr marL="0" indent="0" algn="ctr">
              <a:buNone/>
            </a:pPr>
            <a:r>
              <a:rPr lang="en-US" sz="2800" dirty="0"/>
              <a:t>"</a:t>
            </a:r>
            <a:r>
              <a:rPr lang="en-US" sz="2800" i="1" dirty="0"/>
              <a:t>It doesn’t make sense to hire smart people and tell them what to do. We hire smart people so they can tell us what to do.</a:t>
            </a:r>
            <a:r>
              <a:rPr lang="en-US" sz="2800" dirty="0"/>
              <a:t>"</a:t>
            </a:r>
            <a:br>
              <a:rPr lang="en-US" dirty="0"/>
            </a:br>
            <a:r>
              <a:rPr lang="en-US" sz="1600" dirty="0"/>
              <a:t>- Steve Jobs</a:t>
            </a:r>
          </a:p>
        </p:txBody>
      </p:sp>
    </p:spTree>
    <p:extLst>
      <p:ext uri="{BB962C8B-B14F-4D97-AF65-F5344CB8AC3E}">
        <p14:creationId xmlns:p14="http://schemas.microsoft.com/office/powerpoint/2010/main" val="1658857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D860C-A17C-AE6C-22A8-9F41B0D5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Developing my team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29D58-9DB9-FEC3-0C9D-348AAA5A6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Happy where they are</a:t>
            </a:r>
          </a:p>
          <a:p>
            <a:r>
              <a:rPr lang="en-US" dirty="0"/>
              <a:t>Getting to the next level (e.g., Senior Software Engineer)</a:t>
            </a:r>
          </a:p>
          <a:p>
            <a:r>
              <a:rPr lang="en-US" dirty="0"/>
              <a:t>Technical Leadership (e.g., Tech Lead, Architect, or Systems Engineer)</a:t>
            </a:r>
          </a:p>
        </p:txBody>
      </p:sp>
    </p:spTree>
    <p:extLst>
      <p:ext uri="{BB962C8B-B14F-4D97-AF65-F5344CB8AC3E}">
        <p14:creationId xmlns:p14="http://schemas.microsoft.com/office/powerpoint/2010/main" val="1622858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D860C-A17C-AE6C-22A8-9F41B0D5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management styles 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29D58-9DB9-FEC3-0C9D-348AAA5A6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Autocratic</a:t>
            </a:r>
          </a:p>
          <a:p>
            <a:r>
              <a:rPr lang="en-US" dirty="0"/>
              <a:t>Democratic</a:t>
            </a:r>
          </a:p>
          <a:p>
            <a:r>
              <a:rPr lang="en-US" dirty="0"/>
              <a:t>Laissez-faire</a:t>
            </a:r>
          </a:p>
        </p:txBody>
      </p:sp>
      <p:pic>
        <p:nvPicPr>
          <p:cNvPr id="5" name="Picture 4" descr="A person in a suit holding a pen in front of a group of people">
            <a:extLst>
              <a:ext uri="{FF2B5EF4-FFF2-40B4-BE49-F238E27FC236}">
                <a16:creationId xmlns:a16="http://schemas.microsoft.com/office/drawing/2014/main" id="{F4EBF884-FCDB-A2DA-9515-4ECC5E31CA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3494" y="1359581"/>
            <a:ext cx="3413760" cy="3413760"/>
          </a:xfrm>
          <a:prstGeom prst="rect">
            <a:avLst/>
          </a:prstGeom>
          <a:ln w="12700">
            <a:solidFill>
              <a:schemeClr val="accent1"/>
            </a:solidFill>
          </a:ln>
          <a:effectLst>
            <a:outerShdw blurRad="127000" dist="127000" dir="2700000" algn="tl" rotWithShape="0">
              <a:prstClr val="black">
                <a:alpha val="80000"/>
              </a:prstClr>
            </a:outerShdw>
          </a:effectLst>
        </p:spPr>
      </p:pic>
      <p:pic>
        <p:nvPicPr>
          <p:cNvPr id="7" name="Picture 6" descr="A group of people in a meeting">
            <a:extLst>
              <a:ext uri="{FF2B5EF4-FFF2-40B4-BE49-F238E27FC236}">
                <a16:creationId xmlns:a16="http://schemas.microsoft.com/office/drawing/2014/main" id="{42B83C52-67B2-7B6E-598D-1A9CE075FE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853248"/>
            <a:ext cx="3413760" cy="3413760"/>
          </a:xfrm>
          <a:prstGeom prst="rect">
            <a:avLst/>
          </a:prstGeom>
          <a:ln w="12700">
            <a:solidFill>
              <a:schemeClr val="accent1"/>
            </a:solidFill>
          </a:ln>
          <a:effectLst>
            <a:outerShdw blurRad="127000" dist="127000" dir="2700000" algn="tl" rotWithShape="0">
              <a:prstClr val="black">
                <a:alpha val="80000"/>
              </a:prstClr>
            </a:outerShdw>
          </a:effectLst>
        </p:spPr>
      </p:pic>
      <p:pic>
        <p:nvPicPr>
          <p:cNvPr id="11" name="Picture 10" descr="A group of people posing for a picture">
            <a:extLst>
              <a:ext uri="{FF2B5EF4-FFF2-40B4-BE49-F238E27FC236}">
                <a16:creationId xmlns:a16="http://schemas.microsoft.com/office/drawing/2014/main" id="{D8784205-D7D3-32FB-ED58-AA788A5AE4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2683" y="2443778"/>
            <a:ext cx="3413760" cy="3413760"/>
          </a:xfrm>
          <a:prstGeom prst="rect">
            <a:avLst/>
          </a:prstGeom>
          <a:ln w="12700">
            <a:solidFill>
              <a:schemeClr val="accent1"/>
            </a:solidFill>
          </a:ln>
          <a:effectLst>
            <a:outerShdw blurRad="127000" dist="127000" dir="2700000" algn="tl" rotWithShape="0">
              <a:prstClr val="black">
                <a:alpha val="8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71266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48E8BE-7C67-C376-166E-1D6474AB7B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AE55C-B937-ABC3-E4B3-EE6563F96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management styles II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DC506B-DB6E-344A-2493-87D988F1F7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Laissez-faire</a:t>
            </a:r>
          </a:p>
          <a:p>
            <a:pPr lvl="1"/>
            <a:r>
              <a:rPr lang="en-US" dirty="0"/>
              <a:t>Career development, annual goals, regular 1-on-1s</a:t>
            </a:r>
          </a:p>
          <a:p>
            <a:pPr lvl="1"/>
            <a:r>
              <a:rPr lang="en-US" dirty="0"/>
              <a:t>Technical leadership (e.g., tech leads and architects)</a:t>
            </a:r>
          </a:p>
          <a:p>
            <a:pPr lvl="1"/>
            <a:r>
              <a:rPr lang="en-US" dirty="0"/>
              <a:t>Allow the team to fail!</a:t>
            </a:r>
          </a:p>
          <a:p>
            <a:r>
              <a:rPr lang="en-US" dirty="0"/>
              <a:t>Democratic</a:t>
            </a:r>
          </a:p>
          <a:p>
            <a:pPr lvl="1"/>
            <a:r>
              <a:rPr lang="en-US" dirty="0"/>
              <a:t>Deadlocked team</a:t>
            </a:r>
          </a:p>
          <a:p>
            <a:pPr lvl="1"/>
            <a:r>
              <a:rPr lang="en-US" dirty="0"/>
              <a:t>Role of moderator and advisor</a:t>
            </a:r>
          </a:p>
        </p:txBody>
      </p:sp>
    </p:spTree>
    <p:extLst>
      <p:ext uri="{BB962C8B-B14F-4D97-AF65-F5344CB8AC3E}">
        <p14:creationId xmlns:p14="http://schemas.microsoft.com/office/powerpoint/2010/main" val="1928920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87867195-f2b8-4ac2-b0b6-6bb73cb33afc}" enabled="1" method="Privilege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4626</TotalTime>
  <Words>1139</Words>
  <Application>Microsoft Macintosh PowerPoint</Application>
  <PresentationFormat>Widescreen</PresentationFormat>
  <Paragraphs>140</Paragraphs>
  <Slides>21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Calibri</vt:lpstr>
      <vt:lpstr>Century Gothic</vt:lpstr>
      <vt:lpstr>Wingdings 3</vt:lpstr>
      <vt:lpstr>Ion</vt:lpstr>
      <vt:lpstr>Sitting in meetings all day long</vt:lpstr>
      <vt:lpstr>Prepping: Leadership and management</vt:lpstr>
      <vt:lpstr>More repping: Reading… like… a lot!</vt:lpstr>
      <vt:lpstr>Stepping into the room…</vt:lpstr>
      <vt:lpstr>The three kinds of leaders</vt:lpstr>
      <vt:lpstr>Servant leadership</vt:lpstr>
      <vt:lpstr>Developing my team</vt:lpstr>
      <vt:lpstr>Types of management styles I</vt:lpstr>
      <vt:lpstr>Types of management styles II</vt:lpstr>
      <vt:lpstr>Types of management styles III</vt:lpstr>
      <vt:lpstr>About fine print</vt:lpstr>
      <vt:lpstr>Out of my comfort zone</vt:lpstr>
      <vt:lpstr>"Bi-monthly Proof I’m a Real Manager Magazine"</vt:lpstr>
      <vt:lpstr>A lesson in communication: They’ll listen… to something</vt:lpstr>
      <vt:lpstr>"Managing" in all sorts of directions</vt:lpstr>
      <vt:lpstr>Dealing with "large" amounts</vt:lpstr>
      <vt:lpstr>From retail to buying in bulk…</vt:lpstr>
      <vt:lpstr>…to labor costs</vt:lpstr>
      <vt:lpstr>What is "bad" (or "good") spending?</vt:lpstr>
      <vt:lpstr>Questions?</vt:lpstr>
      <vt:lpstr>Thanks for listening!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Sitting in meetings all day long</dc:title>
  <dc:subject/>
  <dc:creator>Dennis Dietrich</dc:creator>
  <cp:keywords/>
  <dc:description/>
  <cp:lastModifiedBy>Dennis Dietrich</cp:lastModifiedBy>
  <cp:revision>380</cp:revision>
  <dcterms:created xsi:type="dcterms:W3CDTF">2022-06-17T15:35:12Z</dcterms:created>
  <dcterms:modified xsi:type="dcterms:W3CDTF">2024-08-27T08:36:21Z</dcterms:modified>
  <cp:category/>
</cp:coreProperties>
</file>